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60" r:id="rId1"/>
  </p:sldMasterIdLst>
  <p:notesMasterIdLst>
    <p:notesMasterId r:id="rId11"/>
  </p:notesMasterIdLst>
  <p:sldIdLst>
    <p:sldId id="259" r:id="rId2"/>
    <p:sldId id="272" r:id="rId3"/>
    <p:sldId id="258" r:id="rId4"/>
    <p:sldId id="261" r:id="rId5"/>
    <p:sldId id="268" r:id="rId6"/>
    <p:sldId id="285" r:id="rId7"/>
    <p:sldId id="278" r:id="rId8"/>
    <p:sldId id="284" r:id="rId9"/>
    <p:sldId id="283" r:id="rId10"/>
  </p:sldIdLst>
  <p:sldSz cx="9144000" cy="5143500" type="screen16x9"/>
  <p:notesSz cx="6858000" cy="9144000"/>
  <p:embeddedFontLst>
    <p:embeddedFont>
      <p:font typeface="Montserrat" pitchFamily="2" charset="77"/>
      <p:regular r:id="rId12"/>
      <p:bold r:id="rId13"/>
      <p:italic r:id="rId14"/>
      <p:boldItalic r:id="rId15"/>
    </p:embeddedFont>
    <p:embeddedFont>
      <p:font typeface="Montserrat ExtraBold" pitchFamily="2" charset="77"/>
      <p:bold r:id="rId16"/>
      <p:boldItalic r:id="rId17"/>
    </p:embeddedFont>
    <p:embeddedFont>
      <p:font typeface="Montserrat Light" pitchFamily="2" charset="77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8D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428C6C2-F01E-4BDB-8A9A-BF3FB191E0B3}">
  <a:tblStyle styleId="{B428C6C2-F01E-4BDB-8A9A-BF3FB191E0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74"/>
  </p:normalViewPr>
  <p:slideViewPr>
    <p:cSldViewPr snapToGrid="0" snapToObjects="1">
      <p:cViewPr>
        <p:scale>
          <a:sx n="130" d="100"/>
          <a:sy n="130" d="100"/>
        </p:scale>
        <p:origin x="58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fontAlgn="ctr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Hi everyone - my name is Dan Cimiluca and this is delivery 2 for my capstone in data science at UMBC</a:t>
            </a:r>
          </a:p>
          <a:p>
            <a:pPr rtl="0" fontAlgn="ctr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My project is studying how interest rates can shift the housing market </a:t>
            </a:r>
          </a:p>
          <a:p>
            <a:pPr rtl="0" fontAlgn="ctr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And the hypothesis that I had starting this project was</a:t>
            </a:r>
          </a:p>
          <a:p>
            <a:pPr lvl="1" rtl="0" fontAlgn="ctr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Falling interest rates will lead to spikes in demand for homes, temporarily raising home values and create less favorable market conditions for buyers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Wanted to start off by comparing the relationship between some housing market metrics and the fed funds rate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fontAlgn="ctr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Data preparation for prototype, large scale model</a:t>
            </a:r>
          </a:p>
          <a:p>
            <a:pPr rtl="0" fontAlgn="ctr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Country level HPI, maybe one other metric….</a:t>
            </a:r>
          </a:p>
          <a:p>
            <a:pPr rtl="0" fontAlgn="ctr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Show graph of monthly HPI growth vs fed rate </a:t>
            </a:r>
          </a:p>
          <a:p>
            <a:pPr rtl="0" fontAlgn="ctr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Must check data is stationary:</a:t>
            </a:r>
          </a:p>
          <a:p>
            <a:pPr lvl="1" rtl="0" fontAlgn="ctr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 stationary dataset has the property that the mean, variance and autocorrelation structure do not change over time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fontAlgn="ctr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Performed a seasonal discomposure analysis</a:t>
            </a:r>
          </a:p>
          <a:p>
            <a:pPr rtl="0" fontAlgn="ctr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Looking at the trend  you can see the data is not completely stationary, slight upward trend until around 2007 when the housing crisis kicked off and there's a downward trend until 2009, sharp increase in growth rate through 2014 and begins to stabilize</a:t>
            </a:r>
          </a:p>
          <a:p>
            <a:pPr rtl="0" fontAlgn="ctr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There's clearly seasonality to the data - peaks every few years but appears to be additive because the rate is not increasing over time</a:t>
            </a:r>
          </a:p>
          <a:p>
            <a:pPr rtl="0" fontAlgn="ctr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Residuals are fairly stable with the exception of 2009 and years following because of the housing crisis </a:t>
            </a:r>
          </a:p>
          <a:p>
            <a:pPr marL="457200" marR="0" lvl="0" indent="-3175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Performed Augmented Dickey Fuller Test </a:t>
            </a:r>
          </a:p>
          <a:p>
            <a:pPr rtl="0" fontAlgn="ctr"/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fontAlgn="ctr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Decided to transform the data by the rolling 12-month average monthly change in home prices</a:t>
            </a:r>
          </a:p>
          <a:p>
            <a:pPr rtl="0" fontAlgn="ctr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 reran the seasonal discomposure analysis and you can see the  variance in trend is much tighter</a:t>
            </a:r>
          </a:p>
          <a:p>
            <a:pPr rtl="0" fontAlgn="ctr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Performed Augmented Dickey Fuller Test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fontAlgn="ctr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Split the dataset into a training set, 10 years of data from 1992 - 2002 and trained the autoregression model using that</a:t>
            </a:r>
          </a:p>
          <a:p>
            <a:pPr rtl="0" fontAlgn="ctr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You can see a graph of the actual data vs model output below, with another chart showing the actual transformed data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5810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fontAlgn="ctr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Much more work to do </a:t>
            </a:r>
          </a:p>
          <a:p>
            <a:pPr rtl="0" fontAlgn="ctr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example I showed for this presentation was is big picture</a:t>
            </a:r>
          </a:p>
          <a:p>
            <a:pPr rtl="0" fontAlgn="ctr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More analysis needs to be done to drill down locations impacted the most by rate changes (Region, state.. Things of that nature)</a:t>
            </a:r>
          </a:p>
          <a:p>
            <a:pPr rtl="0" fontAlgn="ctr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Change the training/testing timeframes to incorporate time based cross validation</a:t>
            </a:r>
          </a:p>
          <a:p>
            <a:pPr rtl="0" fontAlgn="ctr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Models need to be developed incorporating other factors and begin developing some visualizations based on results </a:t>
            </a:r>
          </a:p>
          <a:p>
            <a:pPr rtl="0" fontAlgn="ctr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Exciting to continue working on this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6fae009d2c_3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Google Shape;1614;g6fae009d2c_3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FFA400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52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3"/>
          <p:cNvSpPr txBox="1">
            <a:spLocks noGrp="1"/>
          </p:cNvSpPr>
          <p:nvPr>
            <p:ph type="subTitle" idx="1"/>
          </p:nvPr>
        </p:nvSpPr>
        <p:spPr>
          <a:xfrm>
            <a:off x="685800" y="2687652"/>
            <a:ext cx="4252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95" name="Google Shape;95;p3"/>
          <p:cNvGrpSpPr/>
          <p:nvPr/>
        </p:nvGrpSpPr>
        <p:grpSpPr>
          <a:xfrm>
            <a:off x="4894945" y="-11"/>
            <a:ext cx="4252453" cy="5146816"/>
            <a:chOff x="4894945" y="-11"/>
            <a:chExt cx="4252453" cy="5146816"/>
          </a:xfrm>
        </p:grpSpPr>
        <p:sp>
          <p:nvSpPr>
            <p:cNvPr id="96" name="Google Shape;96;p3"/>
            <p:cNvSpPr/>
            <p:nvPr/>
          </p:nvSpPr>
          <p:spPr>
            <a:xfrm>
              <a:off x="6108962" y="4182670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6716818" y="386009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7324645" y="353931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7324645" y="4182670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9CB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7932502" y="64331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8538692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9CB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7932502" y="1286669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7932502" y="3216737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8538692" y="353931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6108962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4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9CB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6818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7324645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7932502" y="-11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8538692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894945" y="386009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6108962" y="3860093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5502772" y="4182670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9990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9CB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7324645" y="3216737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6716818" y="353931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9990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6716818" y="4182670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9990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7932502" y="32253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20037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7932502" y="965890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20037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7932502" y="2895958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0"/>
                  </a:moveTo>
                  <a:lnTo>
                    <a:pt x="0" y="9990"/>
                  </a:lnTo>
                  <a:lnTo>
                    <a:pt x="20371" y="2003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7932492" y="3538418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9CB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6108962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9CB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6716818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6716818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7324645" y="4503448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8538692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8538692" y="4503448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7324658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7324658" y="965890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6716831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6716831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9CB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7324658" y="1286669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7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7324658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8538692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0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9CB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6109812" y="2252602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6109812" y="353931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6717668" y="1286669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6717668" y="1930025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6717668" y="2573381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7325495" y="2252602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1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6717668" y="3216737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7325495" y="2895958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7933352" y="1930025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7933352" y="2573381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8539542" y="1608802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6109812" y="1286669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7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6109812" y="3216737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6717668" y="1609246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7325495" y="1930025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6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6717668" y="2252602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9991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7325495" y="2573381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9CB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5"/>
          <p:cNvGrpSpPr/>
          <p:nvPr/>
        </p:nvGrpSpPr>
        <p:grpSpPr>
          <a:xfrm>
            <a:off x="6714243" y="3860093"/>
            <a:ext cx="2429755" cy="1286712"/>
            <a:chOff x="6714243" y="3860093"/>
            <a:chExt cx="2429755" cy="1286712"/>
          </a:xfrm>
        </p:grpSpPr>
        <p:sp>
          <p:nvSpPr>
            <p:cNvPr id="208" name="Google Shape;208;p5"/>
            <p:cNvSpPr/>
            <p:nvPr/>
          </p:nvSpPr>
          <p:spPr>
            <a:xfrm>
              <a:off x="7929952" y="386009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8536142" y="4182670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7322095" y="4825993"/>
              <a:ext cx="607886" cy="320811"/>
            </a:xfrm>
            <a:custGeom>
              <a:avLst/>
              <a:gdLst/>
              <a:ahLst/>
              <a:cxnLst/>
              <a:rect l="l" t="t" r="r" b="b"/>
              <a:pathLst>
                <a:path w="20428" h="9991" extrusionOk="0">
                  <a:moveTo>
                    <a:pt x="1" y="1"/>
                  </a:moveTo>
                  <a:lnTo>
                    <a:pt x="1" y="9991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7929952" y="4503448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8536142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0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7322095" y="3860093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8536142" y="386009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7929952" y="4182670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1" y="0"/>
                  </a:moveTo>
                  <a:lnTo>
                    <a:pt x="0" y="9990"/>
                  </a:lnTo>
                  <a:lnTo>
                    <a:pt x="20371" y="2003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7322095" y="4503448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7929952" y="4825993"/>
              <a:ext cx="606220" cy="320811"/>
            </a:xfrm>
            <a:custGeom>
              <a:avLst/>
              <a:gdLst/>
              <a:ahLst/>
              <a:cxnLst/>
              <a:rect l="l" t="t" r="r" b="b"/>
              <a:pathLst>
                <a:path w="20372" h="9991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9991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8536142" y="4503448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6714243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892" y="-11"/>
            <a:ext cx="3037586" cy="2252645"/>
            <a:chOff x="892" y="-11"/>
            <a:chExt cx="3037586" cy="2252645"/>
          </a:xfrm>
        </p:grpSpPr>
        <p:sp>
          <p:nvSpPr>
            <p:cNvPr id="221" name="Google Shape;221;p5"/>
            <p:cNvSpPr/>
            <p:nvPr/>
          </p:nvSpPr>
          <p:spPr>
            <a:xfrm>
              <a:off x="892" y="64331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608719" y="32253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608719" y="965890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1822766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1214909" y="1286669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100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1822766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892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608719" y="-11"/>
              <a:ext cx="606220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1214909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1822766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2430592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892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608719" y="64331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892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608719" y="1286669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892" y="1609246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1214909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1214909" y="965890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1214909" y="1609246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2430592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92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608719" y="-11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1214909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5"/>
          <p:cNvSpPr txBox="1">
            <a:spLocks noGrp="1"/>
          </p:cNvSpPr>
          <p:nvPr>
            <p:ph type="title"/>
          </p:nvPr>
        </p:nvSpPr>
        <p:spPr>
          <a:xfrm>
            <a:off x="1320025" y="866525"/>
            <a:ext cx="6455700" cy="6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5"/>
          <p:cNvSpPr txBox="1">
            <a:spLocks noGrp="1"/>
          </p:cNvSpPr>
          <p:nvPr>
            <p:ph type="body" idx="1"/>
          </p:nvPr>
        </p:nvSpPr>
        <p:spPr>
          <a:xfrm>
            <a:off x="1320025" y="1613274"/>
            <a:ext cx="6455700" cy="29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◂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◂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◂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◂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246" name="Google Shape;246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9"/>
          <p:cNvGrpSpPr/>
          <p:nvPr/>
        </p:nvGrpSpPr>
        <p:grpSpPr>
          <a:xfrm rot="10800000" flipH="1">
            <a:off x="900" y="3856775"/>
            <a:ext cx="9143992" cy="1286721"/>
            <a:chOff x="900" y="0"/>
            <a:chExt cx="9143992" cy="1286721"/>
          </a:xfrm>
        </p:grpSpPr>
        <p:sp>
          <p:nvSpPr>
            <p:cNvPr id="390" name="Google Shape;390;p9"/>
            <p:cNvSpPr/>
            <p:nvPr/>
          </p:nvSpPr>
          <p:spPr>
            <a:xfrm>
              <a:off x="4878953" y="643320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9"/>
            <p:cNvSpPr/>
            <p:nvPr/>
          </p:nvSpPr>
          <p:spPr>
            <a:xfrm>
              <a:off x="5488830" y="322543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9"/>
            <p:cNvSpPr/>
            <p:nvPr/>
          </p:nvSpPr>
          <p:spPr>
            <a:xfrm>
              <a:off x="8536629" y="863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6706973" y="32254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4878953" y="0"/>
              <a:ext cx="609899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9"/>
            <p:cNvSpPr/>
            <p:nvPr/>
          </p:nvSpPr>
          <p:spPr>
            <a:xfrm>
              <a:off x="5488830" y="0"/>
              <a:ext cx="608257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9"/>
            <p:cNvSpPr/>
            <p:nvPr/>
          </p:nvSpPr>
          <p:spPr>
            <a:xfrm>
              <a:off x="6097065" y="0"/>
              <a:ext cx="609929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9"/>
            <p:cNvSpPr/>
            <p:nvPr/>
          </p:nvSpPr>
          <p:spPr>
            <a:xfrm>
              <a:off x="6706973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9"/>
            <p:cNvSpPr/>
            <p:nvPr/>
          </p:nvSpPr>
          <p:spPr>
            <a:xfrm>
              <a:off x="7316850" y="0"/>
              <a:ext cx="609929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9"/>
            <p:cNvSpPr/>
            <p:nvPr/>
          </p:nvSpPr>
          <p:spPr>
            <a:xfrm>
              <a:off x="4878953" y="32254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9"/>
            <p:cNvSpPr/>
            <p:nvPr/>
          </p:nvSpPr>
          <p:spPr>
            <a:xfrm>
              <a:off x="5488830" y="643320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9"/>
            <p:cNvSpPr/>
            <p:nvPr/>
          </p:nvSpPr>
          <p:spPr>
            <a:xfrm>
              <a:off x="7926751" y="86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9"/>
            <p:cNvSpPr/>
            <p:nvPr/>
          </p:nvSpPr>
          <p:spPr>
            <a:xfrm>
              <a:off x="8536629" y="321640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9"/>
            <p:cNvSpPr/>
            <p:nvPr/>
          </p:nvSpPr>
          <p:spPr>
            <a:xfrm>
              <a:off x="6097065" y="322543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9"/>
            <p:cNvSpPr/>
            <p:nvPr/>
          </p:nvSpPr>
          <p:spPr>
            <a:xfrm>
              <a:off x="6706962" y="643329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4878953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5488830" y="0"/>
              <a:ext cx="608257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6097065" y="0"/>
              <a:ext cx="609929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8534993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9"/>
            <p:cNvSpPr/>
            <p:nvPr/>
          </p:nvSpPr>
          <p:spPr>
            <a:xfrm>
              <a:off x="7926757" y="0"/>
              <a:ext cx="608257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9"/>
            <p:cNvSpPr/>
            <p:nvPr/>
          </p:nvSpPr>
          <p:spPr>
            <a:xfrm>
              <a:off x="7925909" y="32164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9"/>
            <p:cNvSpPr/>
            <p:nvPr/>
          </p:nvSpPr>
          <p:spPr>
            <a:xfrm flipH="1">
              <a:off x="7316858" y="643329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900" y="643324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9"/>
            <p:cNvSpPr/>
            <p:nvPr/>
          </p:nvSpPr>
          <p:spPr>
            <a:xfrm>
              <a:off x="610793" y="322545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9"/>
            <p:cNvSpPr/>
            <p:nvPr/>
          </p:nvSpPr>
          <p:spPr>
            <a:xfrm>
              <a:off x="3658671" y="863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9"/>
            <p:cNvSpPr/>
            <p:nvPr/>
          </p:nvSpPr>
          <p:spPr>
            <a:xfrm>
              <a:off x="1828968" y="322545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9"/>
            <p:cNvSpPr/>
            <p:nvPr/>
          </p:nvSpPr>
          <p:spPr>
            <a:xfrm>
              <a:off x="4266922" y="321642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100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9"/>
            <p:cNvSpPr/>
            <p:nvPr/>
          </p:nvSpPr>
          <p:spPr>
            <a:xfrm>
              <a:off x="900" y="0"/>
              <a:ext cx="609899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9"/>
            <p:cNvSpPr/>
            <p:nvPr/>
          </p:nvSpPr>
          <p:spPr>
            <a:xfrm>
              <a:off x="610793" y="0"/>
              <a:ext cx="608257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>
              <a:off x="1219044" y="0"/>
              <a:ext cx="609929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9"/>
            <p:cNvSpPr/>
            <p:nvPr/>
          </p:nvSpPr>
          <p:spPr>
            <a:xfrm>
              <a:off x="1828968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9"/>
            <p:cNvSpPr/>
            <p:nvPr/>
          </p:nvSpPr>
          <p:spPr>
            <a:xfrm>
              <a:off x="2438861" y="0"/>
              <a:ext cx="609929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9"/>
            <p:cNvSpPr/>
            <p:nvPr/>
          </p:nvSpPr>
          <p:spPr>
            <a:xfrm>
              <a:off x="900" y="322545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9"/>
            <p:cNvSpPr/>
            <p:nvPr/>
          </p:nvSpPr>
          <p:spPr>
            <a:xfrm>
              <a:off x="610793" y="643324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9"/>
            <p:cNvSpPr/>
            <p:nvPr/>
          </p:nvSpPr>
          <p:spPr>
            <a:xfrm>
              <a:off x="3048778" y="86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9"/>
            <p:cNvSpPr/>
            <p:nvPr/>
          </p:nvSpPr>
          <p:spPr>
            <a:xfrm>
              <a:off x="3658671" y="321642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9"/>
            <p:cNvSpPr/>
            <p:nvPr/>
          </p:nvSpPr>
          <p:spPr>
            <a:xfrm>
              <a:off x="1219044" y="322545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9"/>
            <p:cNvSpPr/>
            <p:nvPr/>
          </p:nvSpPr>
          <p:spPr>
            <a:xfrm>
              <a:off x="4266922" y="863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9"/>
            <p:cNvSpPr/>
            <p:nvPr/>
          </p:nvSpPr>
          <p:spPr>
            <a:xfrm>
              <a:off x="900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9"/>
            <p:cNvSpPr/>
            <p:nvPr/>
          </p:nvSpPr>
          <p:spPr>
            <a:xfrm>
              <a:off x="610793" y="0"/>
              <a:ext cx="608257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9"/>
            <p:cNvSpPr/>
            <p:nvPr/>
          </p:nvSpPr>
          <p:spPr>
            <a:xfrm>
              <a:off x="1219044" y="0"/>
              <a:ext cx="609929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9"/>
            <p:cNvSpPr/>
            <p:nvPr/>
          </p:nvSpPr>
          <p:spPr>
            <a:xfrm>
              <a:off x="4266958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9"/>
            <p:cNvSpPr/>
            <p:nvPr/>
          </p:nvSpPr>
          <p:spPr>
            <a:xfrm>
              <a:off x="3657035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9"/>
            <p:cNvSpPr/>
            <p:nvPr/>
          </p:nvSpPr>
          <p:spPr>
            <a:xfrm>
              <a:off x="3048784" y="0"/>
              <a:ext cx="608257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9"/>
            <p:cNvSpPr/>
            <p:nvPr/>
          </p:nvSpPr>
          <p:spPr>
            <a:xfrm>
              <a:off x="2438861" y="0"/>
              <a:ext cx="609929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9"/>
            <p:cNvSpPr/>
            <p:nvPr/>
          </p:nvSpPr>
          <p:spPr>
            <a:xfrm>
              <a:off x="3047936" y="321645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9"/>
            <p:cNvSpPr/>
            <p:nvPr/>
          </p:nvSpPr>
          <p:spPr>
            <a:xfrm flipH="1">
              <a:off x="3658935" y="643332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9"/>
            <p:cNvSpPr/>
            <p:nvPr/>
          </p:nvSpPr>
          <p:spPr>
            <a:xfrm flipH="1">
              <a:off x="1219312" y="643329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" name="Google Shape;438;p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39" name="Google Shape;439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lateral pattern">
  <p:cSld name="BLANK_2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5" name="Google Shape;535;p12"/>
          <p:cNvGrpSpPr/>
          <p:nvPr/>
        </p:nvGrpSpPr>
        <p:grpSpPr>
          <a:xfrm>
            <a:off x="6109812" y="-11"/>
            <a:ext cx="3037586" cy="5146816"/>
            <a:chOff x="6109812" y="-11"/>
            <a:chExt cx="3037586" cy="5146816"/>
          </a:xfrm>
        </p:grpSpPr>
        <p:sp>
          <p:nvSpPr>
            <p:cNvPr id="536" name="Google Shape;536;p12"/>
            <p:cNvSpPr/>
            <p:nvPr/>
          </p:nvSpPr>
          <p:spPr>
            <a:xfrm>
              <a:off x="7324645" y="353931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2"/>
            <p:cNvSpPr/>
            <p:nvPr/>
          </p:nvSpPr>
          <p:spPr>
            <a:xfrm>
              <a:off x="7324645" y="4182670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2"/>
            <p:cNvSpPr/>
            <p:nvPr/>
          </p:nvSpPr>
          <p:spPr>
            <a:xfrm>
              <a:off x="7932502" y="64331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2"/>
            <p:cNvSpPr/>
            <p:nvPr/>
          </p:nvSpPr>
          <p:spPr>
            <a:xfrm>
              <a:off x="8538692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2"/>
            <p:cNvSpPr/>
            <p:nvPr/>
          </p:nvSpPr>
          <p:spPr>
            <a:xfrm>
              <a:off x="7932502" y="1286669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2"/>
            <p:cNvSpPr/>
            <p:nvPr/>
          </p:nvSpPr>
          <p:spPr>
            <a:xfrm>
              <a:off x="7932502" y="3216737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2"/>
            <p:cNvSpPr/>
            <p:nvPr/>
          </p:nvSpPr>
          <p:spPr>
            <a:xfrm>
              <a:off x="8538692" y="353931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2"/>
            <p:cNvSpPr/>
            <p:nvPr/>
          </p:nvSpPr>
          <p:spPr>
            <a:xfrm>
              <a:off x="7932502" y="-11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2"/>
            <p:cNvSpPr/>
            <p:nvPr/>
          </p:nvSpPr>
          <p:spPr>
            <a:xfrm>
              <a:off x="8538692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2"/>
            <p:cNvSpPr/>
            <p:nvPr/>
          </p:nvSpPr>
          <p:spPr>
            <a:xfrm>
              <a:off x="7324645" y="3216737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2"/>
            <p:cNvSpPr/>
            <p:nvPr/>
          </p:nvSpPr>
          <p:spPr>
            <a:xfrm>
              <a:off x="6716818" y="353931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9990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2"/>
            <p:cNvSpPr/>
            <p:nvPr/>
          </p:nvSpPr>
          <p:spPr>
            <a:xfrm>
              <a:off x="7932502" y="32253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20037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2"/>
            <p:cNvSpPr/>
            <p:nvPr/>
          </p:nvSpPr>
          <p:spPr>
            <a:xfrm>
              <a:off x="7932502" y="965890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20037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2"/>
            <p:cNvSpPr/>
            <p:nvPr/>
          </p:nvSpPr>
          <p:spPr>
            <a:xfrm>
              <a:off x="7932502" y="2895958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0"/>
                  </a:moveTo>
                  <a:lnTo>
                    <a:pt x="0" y="9990"/>
                  </a:lnTo>
                  <a:lnTo>
                    <a:pt x="20371" y="2003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2"/>
            <p:cNvSpPr/>
            <p:nvPr/>
          </p:nvSpPr>
          <p:spPr>
            <a:xfrm>
              <a:off x="7932492" y="3538418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2"/>
            <p:cNvSpPr/>
            <p:nvPr/>
          </p:nvSpPr>
          <p:spPr>
            <a:xfrm>
              <a:off x="6716818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2"/>
            <p:cNvSpPr/>
            <p:nvPr/>
          </p:nvSpPr>
          <p:spPr>
            <a:xfrm>
              <a:off x="6716818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2"/>
            <p:cNvSpPr/>
            <p:nvPr/>
          </p:nvSpPr>
          <p:spPr>
            <a:xfrm>
              <a:off x="7324645" y="4503448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2"/>
            <p:cNvSpPr/>
            <p:nvPr/>
          </p:nvSpPr>
          <p:spPr>
            <a:xfrm>
              <a:off x="8538692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2"/>
            <p:cNvSpPr/>
            <p:nvPr/>
          </p:nvSpPr>
          <p:spPr>
            <a:xfrm>
              <a:off x="8538692" y="4503448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2"/>
            <p:cNvSpPr/>
            <p:nvPr/>
          </p:nvSpPr>
          <p:spPr>
            <a:xfrm>
              <a:off x="7324658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2"/>
            <p:cNvSpPr/>
            <p:nvPr/>
          </p:nvSpPr>
          <p:spPr>
            <a:xfrm>
              <a:off x="7324658" y="965890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2"/>
            <p:cNvSpPr/>
            <p:nvPr/>
          </p:nvSpPr>
          <p:spPr>
            <a:xfrm>
              <a:off x="6716831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2"/>
            <p:cNvSpPr/>
            <p:nvPr/>
          </p:nvSpPr>
          <p:spPr>
            <a:xfrm>
              <a:off x="7324658" y="1286669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7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2"/>
            <p:cNvSpPr/>
            <p:nvPr/>
          </p:nvSpPr>
          <p:spPr>
            <a:xfrm>
              <a:off x="7324658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2"/>
            <p:cNvSpPr/>
            <p:nvPr/>
          </p:nvSpPr>
          <p:spPr>
            <a:xfrm>
              <a:off x="8538692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0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2"/>
            <p:cNvSpPr/>
            <p:nvPr/>
          </p:nvSpPr>
          <p:spPr>
            <a:xfrm>
              <a:off x="6717668" y="1930025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2"/>
            <p:cNvSpPr/>
            <p:nvPr/>
          </p:nvSpPr>
          <p:spPr>
            <a:xfrm>
              <a:off x="7325495" y="2252602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2"/>
            <p:cNvSpPr/>
            <p:nvPr/>
          </p:nvSpPr>
          <p:spPr>
            <a:xfrm>
              <a:off x="6717668" y="3216737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2"/>
            <p:cNvSpPr/>
            <p:nvPr/>
          </p:nvSpPr>
          <p:spPr>
            <a:xfrm>
              <a:off x="7933352" y="1930025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2"/>
            <p:cNvSpPr/>
            <p:nvPr/>
          </p:nvSpPr>
          <p:spPr>
            <a:xfrm>
              <a:off x="7933352" y="2573381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2"/>
            <p:cNvSpPr/>
            <p:nvPr/>
          </p:nvSpPr>
          <p:spPr>
            <a:xfrm>
              <a:off x="8539542" y="1608802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2"/>
            <p:cNvSpPr/>
            <p:nvPr/>
          </p:nvSpPr>
          <p:spPr>
            <a:xfrm>
              <a:off x="6109812" y="3216737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2"/>
            <p:cNvSpPr/>
            <p:nvPr/>
          </p:nvSpPr>
          <p:spPr>
            <a:xfrm>
              <a:off x="6717668" y="1609246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2"/>
            <p:cNvSpPr/>
            <p:nvPr/>
          </p:nvSpPr>
          <p:spPr>
            <a:xfrm>
              <a:off x="7325495" y="1930025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6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1" name="Google Shape;571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ottom pattern">
  <p:cSld name="BLANK_2_1"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" name="Google Shape;573;p13"/>
          <p:cNvGrpSpPr/>
          <p:nvPr/>
        </p:nvGrpSpPr>
        <p:grpSpPr>
          <a:xfrm rot="10800000" flipH="1">
            <a:off x="900" y="3856775"/>
            <a:ext cx="9143992" cy="1286721"/>
            <a:chOff x="900" y="0"/>
            <a:chExt cx="9143992" cy="1286721"/>
          </a:xfrm>
        </p:grpSpPr>
        <p:sp>
          <p:nvSpPr>
            <p:cNvPr id="574" name="Google Shape;574;p13"/>
            <p:cNvSpPr/>
            <p:nvPr/>
          </p:nvSpPr>
          <p:spPr>
            <a:xfrm>
              <a:off x="4878953" y="643320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3"/>
            <p:cNvSpPr/>
            <p:nvPr/>
          </p:nvSpPr>
          <p:spPr>
            <a:xfrm>
              <a:off x="5488830" y="322543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3"/>
            <p:cNvSpPr/>
            <p:nvPr/>
          </p:nvSpPr>
          <p:spPr>
            <a:xfrm>
              <a:off x="8536629" y="863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3"/>
            <p:cNvSpPr/>
            <p:nvPr/>
          </p:nvSpPr>
          <p:spPr>
            <a:xfrm>
              <a:off x="6706973" y="32254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4878953" y="0"/>
              <a:ext cx="609899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5488830" y="0"/>
              <a:ext cx="608257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6097065" y="0"/>
              <a:ext cx="609929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3"/>
            <p:cNvSpPr/>
            <p:nvPr/>
          </p:nvSpPr>
          <p:spPr>
            <a:xfrm>
              <a:off x="6706973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7316850" y="0"/>
              <a:ext cx="609929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4878953" y="32254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5488830" y="643320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7926751" y="86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3"/>
            <p:cNvSpPr/>
            <p:nvPr/>
          </p:nvSpPr>
          <p:spPr>
            <a:xfrm>
              <a:off x="8536629" y="321640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3"/>
            <p:cNvSpPr/>
            <p:nvPr/>
          </p:nvSpPr>
          <p:spPr>
            <a:xfrm>
              <a:off x="6097065" y="322543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3"/>
            <p:cNvSpPr/>
            <p:nvPr/>
          </p:nvSpPr>
          <p:spPr>
            <a:xfrm>
              <a:off x="6706962" y="643329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3"/>
            <p:cNvSpPr/>
            <p:nvPr/>
          </p:nvSpPr>
          <p:spPr>
            <a:xfrm>
              <a:off x="4878953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3"/>
            <p:cNvSpPr/>
            <p:nvPr/>
          </p:nvSpPr>
          <p:spPr>
            <a:xfrm>
              <a:off x="5488830" y="0"/>
              <a:ext cx="608257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3"/>
            <p:cNvSpPr/>
            <p:nvPr/>
          </p:nvSpPr>
          <p:spPr>
            <a:xfrm>
              <a:off x="6097065" y="0"/>
              <a:ext cx="609929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8534993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7926757" y="0"/>
              <a:ext cx="608257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3"/>
            <p:cNvSpPr/>
            <p:nvPr/>
          </p:nvSpPr>
          <p:spPr>
            <a:xfrm>
              <a:off x="7925909" y="32164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flipH="1">
              <a:off x="7316858" y="643329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>
              <a:off x="900" y="643324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3"/>
            <p:cNvSpPr/>
            <p:nvPr/>
          </p:nvSpPr>
          <p:spPr>
            <a:xfrm>
              <a:off x="610793" y="322545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3"/>
            <p:cNvSpPr/>
            <p:nvPr/>
          </p:nvSpPr>
          <p:spPr>
            <a:xfrm>
              <a:off x="3658671" y="863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3"/>
            <p:cNvSpPr/>
            <p:nvPr/>
          </p:nvSpPr>
          <p:spPr>
            <a:xfrm>
              <a:off x="1828968" y="322545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3"/>
            <p:cNvSpPr/>
            <p:nvPr/>
          </p:nvSpPr>
          <p:spPr>
            <a:xfrm>
              <a:off x="4266922" y="321642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100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3"/>
            <p:cNvSpPr/>
            <p:nvPr/>
          </p:nvSpPr>
          <p:spPr>
            <a:xfrm>
              <a:off x="900" y="0"/>
              <a:ext cx="609899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3"/>
            <p:cNvSpPr/>
            <p:nvPr/>
          </p:nvSpPr>
          <p:spPr>
            <a:xfrm>
              <a:off x="610793" y="0"/>
              <a:ext cx="608257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3"/>
            <p:cNvSpPr/>
            <p:nvPr/>
          </p:nvSpPr>
          <p:spPr>
            <a:xfrm>
              <a:off x="1219044" y="0"/>
              <a:ext cx="609929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3"/>
            <p:cNvSpPr/>
            <p:nvPr/>
          </p:nvSpPr>
          <p:spPr>
            <a:xfrm>
              <a:off x="1828968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3"/>
            <p:cNvSpPr/>
            <p:nvPr/>
          </p:nvSpPr>
          <p:spPr>
            <a:xfrm>
              <a:off x="2438861" y="0"/>
              <a:ext cx="609929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3"/>
            <p:cNvSpPr/>
            <p:nvPr/>
          </p:nvSpPr>
          <p:spPr>
            <a:xfrm>
              <a:off x="900" y="322545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3"/>
            <p:cNvSpPr/>
            <p:nvPr/>
          </p:nvSpPr>
          <p:spPr>
            <a:xfrm>
              <a:off x="610793" y="643324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3"/>
            <p:cNvSpPr/>
            <p:nvPr/>
          </p:nvSpPr>
          <p:spPr>
            <a:xfrm>
              <a:off x="3048778" y="86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3"/>
            <p:cNvSpPr/>
            <p:nvPr/>
          </p:nvSpPr>
          <p:spPr>
            <a:xfrm>
              <a:off x="3658671" y="321642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3"/>
            <p:cNvSpPr/>
            <p:nvPr/>
          </p:nvSpPr>
          <p:spPr>
            <a:xfrm>
              <a:off x="1219044" y="322545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3"/>
            <p:cNvSpPr/>
            <p:nvPr/>
          </p:nvSpPr>
          <p:spPr>
            <a:xfrm>
              <a:off x="4266922" y="863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3"/>
            <p:cNvSpPr/>
            <p:nvPr/>
          </p:nvSpPr>
          <p:spPr>
            <a:xfrm>
              <a:off x="900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3"/>
            <p:cNvSpPr/>
            <p:nvPr/>
          </p:nvSpPr>
          <p:spPr>
            <a:xfrm>
              <a:off x="610793" y="0"/>
              <a:ext cx="608257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3"/>
            <p:cNvSpPr/>
            <p:nvPr/>
          </p:nvSpPr>
          <p:spPr>
            <a:xfrm>
              <a:off x="1219044" y="0"/>
              <a:ext cx="609929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3"/>
            <p:cNvSpPr/>
            <p:nvPr/>
          </p:nvSpPr>
          <p:spPr>
            <a:xfrm>
              <a:off x="4266958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3"/>
            <p:cNvSpPr/>
            <p:nvPr/>
          </p:nvSpPr>
          <p:spPr>
            <a:xfrm>
              <a:off x="3657035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3"/>
            <p:cNvSpPr/>
            <p:nvPr/>
          </p:nvSpPr>
          <p:spPr>
            <a:xfrm>
              <a:off x="3048784" y="0"/>
              <a:ext cx="608257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3"/>
            <p:cNvSpPr/>
            <p:nvPr/>
          </p:nvSpPr>
          <p:spPr>
            <a:xfrm>
              <a:off x="2438861" y="0"/>
              <a:ext cx="609929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3"/>
            <p:cNvSpPr/>
            <p:nvPr/>
          </p:nvSpPr>
          <p:spPr>
            <a:xfrm>
              <a:off x="3047936" y="321645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3"/>
            <p:cNvSpPr/>
            <p:nvPr/>
          </p:nvSpPr>
          <p:spPr>
            <a:xfrm flipH="1">
              <a:off x="3658935" y="643332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3"/>
            <p:cNvSpPr/>
            <p:nvPr/>
          </p:nvSpPr>
          <p:spPr>
            <a:xfrm flipH="1">
              <a:off x="1219312" y="643329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2" name="Google Shape;622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320025" y="866525"/>
            <a:ext cx="64557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"/>
              <a:buNone/>
              <a:defRPr sz="2400" b="1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320025" y="1613274"/>
            <a:ext cx="6455700" cy="29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FFC800"/>
              </a:buClr>
              <a:buSzPts val="2200"/>
              <a:buFont typeface="Montserrat Light"/>
              <a:buChar char="◂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2200"/>
              <a:buFont typeface="Montserrat Light"/>
              <a:buChar char="◂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2200"/>
              <a:buFont typeface="Montserrat Light"/>
              <a:buChar char="◂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2200"/>
              <a:buFont typeface="Montserrat Light"/>
              <a:buChar char="◂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Montserrat Light"/>
              <a:buChar char="○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Montserrat Light"/>
              <a:buChar char="■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Montserrat Light"/>
              <a:buChar char="●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Montserrat Light"/>
              <a:buChar char="○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Montserrat Light"/>
              <a:buChar char="■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5" r:id="rId3"/>
    <p:sldLayoutId id="2147483658" r:id="rId4"/>
    <p:sldLayoutId id="2147483659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multivariate-time-series-forecasting-653372b3db36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7"/>
          <p:cNvSpPr txBox="1">
            <a:spLocks noGrp="1"/>
          </p:cNvSpPr>
          <p:nvPr>
            <p:ph type="ctrTitle"/>
          </p:nvPr>
        </p:nvSpPr>
        <p:spPr>
          <a:xfrm>
            <a:off x="482600" y="2028010"/>
            <a:ext cx="4252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000000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  <a:latin typeface="Imprint MT Shadow" pitchFamily="82" charset="77"/>
                <a:ea typeface="Apple Color Emoji" pitchFamily="2" charset="0"/>
              </a:rPr>
              <a:t>The right time to buy? </a:t>
            </a:r>
            <a:br>
              <a:rPr lang="en-US" sz="3200" dirty="0">
                <a:solidFill>
                  <a:schemeClr val="bg1"/>
                </a:solidFill>
                <a:latin typeface="Imprint MT Shadow" pitchFamily="82" charset="77"/>
                <a:ea typeface="Apple Color Emoji" pitchFamily="2" charset="0"/>
              </a:rPr>
            </a:br>
            <a:br>
              <a:rPr lang="en-US" sz="3200" dirty="0">
                <a:solidFill>
                  <a:schemeClr val="bg1"/>
                </a:solidFill>
                <a:latin typeface="Imprint MT Shadow" pitchFamily="82" charset="77"/>
                <a:ea typeface="Apple Color Emoji" pitchFamily="2" charset="0"/>
              </a:rPr>
            </a:br>
            <a:r>
              <a:rPr lang="en-US" sz="3200" dirty="0">
                <a:solidFill>
                  <a:schemeClr val="bg1"/>
                </a:solidFill>
                <a:latin typeface="Imprint MT Shadow" pitchFamily="82" charset="77"/>
                <a:ea typeface="Apple Color Emoji" pitchFamily="2" charset="0"/>
              </a:rPr>
              <a:t>Interest Rates and The Housing Market</a:t>
            </a:r>
            <a:br>
              <a:rPr lang="en-US" sz="3200" dirty="0">
                <a:solidFill>
                  <a:schemeClr val="bg1"/>
                </a:solidFill>
                <a:latin typeface="Imprint MT Shadow" pitchFamily="82" charset="77"/>
                <a:ea typeface="Apple Color Emoji" pitchFamily="2" charset="0"/>
              </a:rPr>
            </a:br>
            <a:br>
              <a:rPr lang="en-US" sz="3200" dirty="0">
                <a:solidFill>
                  <a:schemeClr val="bg1"/>
                </a:solidFill>
                <a:latin typeface="Imprint MT Shadow" pitchFamily="82" charset="77"/>
                <a:ea typeface="Apple Color Emoji" pitchFamily="2" charset="0"/>
              </a:rPr>
            </a:br>
            <a:r>
              <a:rPr lang="en-US" sz="2000" dirty="0">
                <a:solidFill>
                  <a:schemeClr val="bg1"/>
                </a:solidFill>
                <a:latin typeface="Imprint MT Shadow" pitchFamily="82" charset="77"/>
                <a:ea typeface="Apple Color Emoji" pitchFamily="2" charset="0"/>
              </a:rPr>
              <a:t>Delivery 2</a:t>
            </a:r>
            <a:endParaRPr lang="en-US" sz="3200" dirty="0">
              <a:solidFill>
                <a:schemeClr val="bg1"/>
              </a:solidFill>
              <a:latin typeface="Imprint MT Shadow" pitchFamily="82" charset="77"/>
              <a:ea typeface="Apple Color Emoji" pitchFamily="2" charset="0"/>
            </a:endParaRPr>
          </a:p>
        </p:txBody>
      </p:sp>
      <p:sp>
        <p:nvSpPr>
          <p:cNvPr id="650" name="Google Shape;650;p17"/>
          <p:cNvSpPr txBox="1">
            <a:spLocks noGrp="1"/>
          </p:cNvSpPr>
          <p:nvPr>
            <p:ph type="subTitle" idx="1"/>
          </p:nvPr>
        </p:nvSpPr>
        <p:spPr>
          <a:xfrm>
            <a:off x="500650" y="3272184"/>
            <a:ext cx="4252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Dan Cimiluca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Fall 2020</a:t>
            </a:r>
            <a:endParaRPr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FAE623-32EE-824E-BB9B-C2398F368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570238"/>
            <a:ext cx="2267845" cy="52246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9" name="Google Shape;632;p15">
            <a:extLst>
              <a:ext uri="{FF2B5EF4-FFF2-40B4-BE49-F238E27FC236}">
                <a16:creationId xmlns:a16="http://schemas.microsoft.com/office/drawing/2014/main" id="{1BF9C597-003D-0A47-AD15-1DEEC3C1E8B5}"/>
              </a:ext>
            </a:extLst>
          </p:cNvPr>
          <p:cNvSpPr txBox="1">
            <a:spLocks/>
          </p:cNvSpPr>
          <p:nvPr/>
        </p:nvSpPr>
        <p:spPr>
          <a:xfrm>
            <a:off x="456019" y="106176"/>
            <a:ext cx="7422852" cy="6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222222"/>
              </a:buClr>
              <a:buSzPts val="2400"/>
            </a:pPr>
            <a:r>
              <a:rPr lang="en-US" sz="2000" b="1" dirty="0">
                <a:solidFill>
                  <a:srgbClr val="222222"/>
                </a:solidFill>
                <a:latin typeface="Montserrat"/>
                <a:sym typeface="Montserrat"/>
              </a:rPr>
              <a:t>There is mixed evidence suggesting interest rates are negatively correlated with favorable buyer conditions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F3CF7C-5904-5642-B07C-0AFBADAFD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569" y="706663"/>
            <a:ext cx="5042565" cy="44307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380C81-58E7-5246-B43D-1E1047BECDEC}"/>
              </a:ext>
            </a:extLst>
          </p:cNvPr>
          <p:cNvSpPr txBox="1"/>
          <p:nvPr/>
        </p:nvSpPr>
        <p:spPr>
          <a:xfrm>
            <a:off x="721767" y="1594423"/>
            <a:ext cx="233018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DBF"/>
                </a:solidFill>
              </a:rPr>
              <a:t>Month/Month Home Price Change</a:t>
            </a:r>
            <a:br>
              <a:rPr lang="en-US" i="1" dirty="0">
                <a:solidFill>
                  <a:srgbClr val="008DBF"/>
                </a:solidFill>
              </a:rPr>
            </a:br>
            <a:endParaRPr lang="en-US" i="1" dirty="0">
              <a:solidFill>
                <a:srgbClr val="008DBF"/>
              </a:solidFill>
            </a:endParaRPr>
          </a:p>
          <a:p>
            <a:r>
              <a:rPr lang="en-US" i="1" dirty="0">
                <a:solidFill>
                  <a:srgbClr val="008DBF"/>
                </a:solidFill>
              </a:rPr>
              <a:t>Median List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039994-FC07-4E4F-9C64-CDBA4E9E78F4}"/>
              </a:ext>
            </a:extLst>
          </p:cNvPr>
          <p:cNvSpPr txBox="1"/>
          <p:nvPr/>
        </p:nvSpPr>
        <p:spPr>
          <a:xfrm>
            <a:off x="456019" y="1065008"/>
            <a:ext cx="3068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008DBF"/>
                </a:solidFill>
              </a:rPr>
              <a:t>Noteworthy Negative Correlations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77CA45-287D-5344-8A08-59D643E701E6}"/>
              </a:ext>
            </a:extLst>
          </p:cNvPr>
          <p:cNvSpPr txBox="1"/>
          <p:nvPr/>
        </p:nvSpPr>
        <p:spPr>
          <a:xfrm>
            <a:off x="456019" y="3013080"/>
            <a:ext cx="3009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chemeClr val="accent2">
                    <a:lumMod val="75000"/>
                  </a:schemeClr>
                </a:solidFill>
              </a:rPr>
              <a:t>Noteworthy Positive Correlations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E9CB0B-F38F-2245-8C94-C68B9CA184B5}"/>
              </a:ext>
            </a:extLst>
          </p:cNvPr>
          <p:cNvSpPr txBox="1"/>
          <p:nvPr/>
        </p:nvSpPr>
        <p:spPr>
          <a:xfrm>
            <a:off x="721767" y="3476242"/>
            <a:ext cx="233018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Median Sale Price</a:t>
            </a:r>
            <a:br>
              <a:rPr lang="en-US" i="1" dirty="0">
                <a:solidFill>
                  <a:schemeClr val="accent2">
                    <a:lumMod val="75000"/>
                  </a:schemeClr>
                </a:solidFill>
              </a:rPr>
            </a:br>
            <a:endParaRPr lang="en-US" i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Share of listings with a price cut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9" name="Google Shape;632;p15">
            <a:extLst>
              <a:ext uri="{FF2B5EF4-FFF2-40B4-BE49-F238E27FC236}">
                <a16:creationId xmlns:a16="http://schemas.microsoft.com/office/drawing/2014/main" id="{93FFBBCD-7091-A645-9A67-A7B626A1EB02}"/>
              </a:ext>
            </a:extLst>
          </p:cNvPr>
          <p:cNvSpPr txBox="1">
            <a:spLocks/>
          </p:cNvSpPr>
          <p:nvPr/>
        </p:nvSpPr>
        <p:spPr>
          <a:xfrm>
            <a:off x="456019" y="175270"/>
            <a:ext cx="7422852" cy="6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222222"/>
              </a:buClr>
              <a:buSzPts val="2400"/>
            </a:pPr>
            <a:r>
              <a:rPr lang="en-US" sz="2000" b="1" dirty="0">
                <a:solidFill>
                  <a:srgbClr val="222222"/>
                </a:solidFill>
                <a:latin typeface="Montserrat"/>
                <a:sym typeface="Montserrat"/>
              </a:rPr>
              <a:t>Started work on a “big picture” autoregression </a:t>
            </a:r>
          </a:p>
          <a:p>
            <a:pPr>
              <a:buClr>
                <a:srgbClr val="222222"/>
              </a:buClr>
              <a:buSzPts val="2400"/>
            </a:pPr>
            <a:r>
              <a:rPr lang="en-US" sz="2000" b="1" dirty="0">
                <a:solidFill>
                  <a:srgbClr val="222222"/>
                </a:solidFill>
                <a:latin typeface="Montserrat"/>
                <a:sym typeface="Montserrat"/>
              </a:rPr>
              <a:t>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F10DCA-246F-874A-B796-191F0FF0A6CD}"/>
              </a:ext>
            </a:extLst>
          </p:cNvPr>
          <p:cNvSpPr txBox="1"/>
          <p:nvPr/>
        </p:nvSpPr>
        <p:spPr>
          <a:xfrm>
            <a:off x="805285" y="1015421"/>
            <a:ext cx="4484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68300">
              <a:spcBef>
                <a:spcPts val="600"/>
              </a:spcBef>
              <a:buClr>
                <a:srgbClr val="FFC800"/>
              </a:buClr>
              <a:buSzPts val="2200"/>
              <a:buFont typeface="Montserrat Light"/>
              <a:buChar char="◂"/>
            </a:pPr>
            <a:r>
              <a:rPr lang="en-US" sz="1600" dirty="0">
                <a:solidFill>
                  <a:srgbClr val="434343"/>
                </a:solidFill>
                <a:latin typeface="Montserrat Light"/>
                <a:sym typeface="Montserrat Light"/>
              </a:rPr>
              <a:t>Focused on country level metrics</a:t>
            </a:r>
          </a:p>
          <a:p>
            <a:pPr marL="457200" indent="-368300">
              <a:spcBef>
                <a:spcPts val="600"/>
              </a:spcBef>
              <a:buClr>
                <a:srgbClr val="FFC800"/>
              </a:buClr>
              <a:buSzPts val="2200"/>
              <a:buFont typeface="Montserrat Light"/>
              <a:buChar char="◂"/>
            </a:pPr>
            <a:r>
              <a:rPr lang="en-US" sz="1600" dirty="0">
                <a:solidFill>
                  <a:srgbClr val="434343"/>
                </a:solidFill>
                <a:latin typeface="Montserrat Light"/>
              </a:rPr>
              <a:t>Fed fund rate vs. Month/Month change in HPI</a:t>
            </a:r>
          </a:p>
          <a:p>
            <a:pPr marL="457200" indent="-368300">
              <a:spcBef>
                <a:spcPts val="600"/>
              </a:spcBef>
              <a:buClr>
                <a:srgbClr val="FFC800"/>
              </a:buClr>
              <a:buSzPts val="2200"/>
              <a:buFont typeface="Montserrat Light"/>
              <a:buChar char="◂"/>
            </a:pPr>
            <a:r>
              <a:rPr lang="en-US" sz="1600" dirty="0">
                <a:solidFill>
                  <a:srgbClr val="434343"/>
                </a:solidFill>
                <a:latin typeface="Montserrat Light"/>
              </a:rPr>
              <a:t>Key Assumption: Data must be stationary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4AB945-63D4-CB40-A1F4-AEB575677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291" y="2492749"/>
            <a:ext cx="4188307" cy="268468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9"/>
          <p:cNvSpPr txBox="1">
            <a:spLocks noGrp="1"/>
          </p:cNvSpPr>
          <p:nvPr>
            <p:ph type="title"/>
          </p:nvPr>
        </p:nvSpPr>
        <p:spPr>
          <a:xfrm>
            <a:off x="3023565" y="0"/>
            <a:ext cx="6455700" cy="6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Home Price Data was not </a:t>
            </a:r>
            <a:r>
              <a:rPr lang="en-US" dirty="0"/>
              <a:t>stationary</a:t>
            </a:r>
            <a:endParaRPr dirty="0"/>
          </a:p>
        </p:txBody>
      </p:sp>
      <p:sp>
        <p:nvSpPr>
          <p:cNvPr id="662" name="Google Shape;662;p19"/>
          <p:cNvSpPr txBox="1">
            <a:spLocks noGrp="1"/>
          </p:cNvSpPr>
          <p:nvPr>
            <p:ph type="body" idx="1"/>
          </p:nvPr>
        </p:nvSpPr>
        <p:spPr>
          <a:xfrm>
            <a:off x="3023565" y="220678"/>
            <a:ext cx="6455700" cy="29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/>
          </a:p>
          <a:p>
            <a:r>
              <a:rPr lang="en-US" sz="2000" dirty="0"/>
              <a:t>Ran seasonal decomposition over dataset</a:t>
            </a:r>
          </a:p>
          <a:p>
            <a:r>
              <a:rPr lang="en-US" sz="2000" dirty="0"/>
              <a:t>Performed Augmented Dickey-Fuller Test</a:t>
            </a:r>
            <a:r>
              <a:rPr lang="en-US" sz="2000" baseline="30000" dirty="0"/>
              <a:t>1</a:t>
            </a:r>
          </a:p>
          <a:p>
            <a:r>
              <a:rPr lang="en-US" sz="2000" dirty="0"/>
              <a:t>Seasonality appears to be additive</a:t>
            </a:r>
          </a:p>
          <a:p>
            <a:endParaRPr lang="en-US" sz="2000" baseline="30000" dirty="0"/>
          </a:p>
        </p:txBody>
      </p:sp>
      <p:sp>
        <p:nvSpPr>
          <p:cNvPr id="663" name="Google Shape;663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3C7C2A-7837-884C-BB79-FFD77F112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041" y="2484419"/>
            <a:ext cx="3830564" cy="18026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811C11-11E4-7D41-A1DE-EA879241E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57075"/>
            <a:ext cx="4909041" cy="269606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26"/>
          <p:cNvSpPr txBox="1">
            <a:spLocks noGrp="1"/>
          </p:cNvSpPr>
          <p:nvPr>
            <p:ph type="title"/>
          </p:nvPr>
        </p:nvSpPr>
        <p:spPr>
          <a:xfrm>
            <a:off x="0" y="108536"/>
            <a:ext cx="9144000" cy="6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br>
              <a:rPr lang="en" dirty="0"/>
            </a:br>
            <a:r>
              <a:rPr lang="en" dirty="0"/>
              <a:t>Transforming by the 12-month rolling average made the data </a:t>
            </a:r>
            <a:r>
              <a:rPr lang="en-US" dirty="0"/>
              <a:t>stationary</a:t>
            </a:r>
            <a:r>
              <a:rPr lang="en" dirty="0"/>
              <a:t> </a:t>
            </a:r>
            <a:endParaRPr dirty="0"/>
          </a:p>
        </p:txBody>
      </p:sp>
      <p:sp>
        <p:nvSpPr>
          <p:cNvPr id="728" name="Google Shape;728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EF71DC-E88A-3D41-A2DC-3A58D3634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07" y="904567"/>
            <a:ext cx="6174658" cy="4260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57F004-1614-C049-A596-BE11472D4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0" y="1339697"/>
            <a:ext cx="4189661" cy="2766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3BEB91-F648-E641-9F11-0D709DC3C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2897" y="1430339"/>
            <a:ext cx="3440090" cy="161766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6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6" name="Google Shape;853;p37">
            <a:extLst>
              <a:ext uri="{FF2B5EF4-FFF2-40B4-BE49-F238E27FC236}">
                <a16:creationId xmlns:a16="http://schemas.microsoft.com/office/drawing/2014/main" id="{865A2ECB-D786-1C45-AC56-D956F3A900D5}"/>
              </a:ext>
            </a:extLst>
          </p:cNvPr>
          <p:cNvSpPr txBox="1">
            <a:spLocks/>
          </p:cNvSpPr>
          <p:nvPr/>
        </p:nvSpPr>
        <p:spPr>
          <a:xfrm>
            <a:off x="739922" y="255639"/>
            <a:ext cx="6455700" cy="6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>
                <a:solidFill>
                  <a:srgbClr val="222222"/>
                </a:solidFill>
                <a:latin typeface="Montserrat"/>
                <a:sym typeface="Montserrat"/>
              </a:rPr>
              <a:t>Autoregression model was trained on 10 years of performance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8DFFD6-0F76-2040-826D-CFCB731E2A25}"/>
              </a:ext>
            </a:extLst>
          </p:cNvPr>
          <p:cNvSpPr txBox="1"/>
          <p:nvPr/>
        </p:nvSpPr>
        <p:spPr>
          <a:xfrm>
            <a:off x="739922" y="923739"/>
            <a:ext cx="7892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68300">
              <a:spcBef>
                <a:spcPts val="600"/>
              </a:spcBef>
              <a:buClr>
                <a:srgbClr val="FFC800"/>
              </a:buClr>
              <a:buSzPts val="2200"/>
              <a:buFont typeface="Montserrat Light"/>
              <a:buChar char="◂"/>
            </a:pPr>
            <a:r>
              <a:rPr lang="en-US" sz="1600" dirty="0">
                <a:solidFill>
                  <a:srgbClr val="434343"/>
                </a:solidFill>
                <a:latin typeface="Montserrat Light"/>
                <a:sym typeface="Montserrat Light"/>
              </a:rPr>
              <a:t>Graph of the model is shown below next to the actual transformed HPI metric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46F614-0F3C-ED45-9033-AF2E7B19F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75" y="1865505"/>
            <a:ext cx="4851400" cy="23161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885601-E5AC-F249-BD59-6A9A70ABA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375" y="1899329"/>
            <a:ext cx="4000252" cy="2407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640A10-86AC-824F-93A2-5FD275E5C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440" y="4174121"/>
            <a:ext cx="3890911" cy="77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334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7" name="Google Shape;661;p19">
            <a:extLst>
              <a:ext uri="{FF2B5EF4-FFF2-40B4-BE49-F238E27FC236}">
                <a16:creationId xmlns:a16="http://schemas.microsoft.com/office/drawing/2014/main" id="{6D7226A1-CCF3-9146-B6C8-9B05F18E5CBA}"/>
              </a:ext>
            </a:extLst>
          </p:cNvPr>
          <p:cNvSpPr txBox="1">
            <a:spLocks/>
          </p:cNvSpPr>
          <p:nvPr/>
        </p:nvSpPr>
        <p:spPr>
          <a:xfrm>
            <a:off x="290198" y="176980"/>
            <a:ext cx="6455700" cy="6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222222"/>
              </a:buClr>
              <a:buSzPts val="2400"/>
            </a:pPr>
            <a:r>
              <a:rPr lang="en-US" sz="2400" b="1" dirty="0">
                <a:solidFill>
                  <a:srgbClr val="222222"/>
                </a:solidFill>
                <a:latin typeface="Montserrat"/>
                <a:sym typeface="Montserrat"/>
              </a:rPr>
              <a:t>Next steps/Ongoing work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47F480-0B51-4347-A77E-86BD3F698C39}"/>
              </a:ext>
            </a:extLst>
          </p:cNvPr>
          <p:cNvSpPr/>
          <p:nvPr/>
        </p:nvSpPr>
        <p:spPr>
          <a:xfrm>
            <a:off x="290198" y="1220058"/>
            <a:ext cx="6745898" cy="2816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68300">
              <a:spcBef>
                <a:spcPts val="600"/>
              </a:spcBef>
              <a:buClr>
                <a:srgbClr val="FFC800"/>
              </a:buClr>
              <a:buSzPts val="2200"/>
              <a:buFont typeface="Montserrat Light"/>
              <a:buChar char="◂"/>
            </a:pPr>
            <a:r>
              <a:rPr lang="en-US" sz="1800" dirty="0">
                <a:solidFill>
                  <a:srgbClr val="434343"/>
                </a:solidFill>
                <a:latin typeface="Montserrat Light"/>
                <a:sym typeface="Montserrat Light"/>
              </a:rPr>
              <a:t>Model results need to be transformed back to original state</a:t>
            </a:r>
            <a:br>
              <a:rPr lang="en-US" sz="1800" dirty="0">
                <a:solidFill>
                  <a:srgbClr val="434343"/>
                </a:solidFill>
                <a:latin typeface="Montserrat Light"/>
                <a:sym typeface="Montserrat Light"/>
              </a:rPr>
            </a:br>
            <a:endParaRPr lang="en-US" sz="1800" dirty="0">
              <a:solidFill>
                <a:srgbClr val="434343"/>
              </a:solidFill>
              <a:latin typeface="Montserrat Light"/>
              <a:sym typeface="Montserrat Light"/>
            </a:endParaRPr>
          </a:p>
          <a:p>
            <a:pPr marL="457200" indent="-368300">
              <a:spcBef>
                <a:spcPts val="600"/>
              </a:spcBef>
              <a:buClr>
                <a:srgbClr val="FFC800"/>
              </a:buClr>
              <a:buSzPts val="2200"/>
              <a:buFont typeface="Montserrat Light"/>
              <a:buChar char="◂"/>
            </a:pPr>
            <a:r>
              <a:rPr lang="en-US" sz="1800" dirty="0">
                <a:solidFill>
                  <a:srgbClr val="434343"/>
                </a:solidFill>
                <a:latin typeface="Montserrat Light"/>
                <a:sym typeface="Montserrat Light"/>
              </a:rPr>
              <a:t>Change train/test timeframes to incorporate time based cross validation </a:t>
            </a:r>
            <a:br>
              <a:rPr lang="en-US" sz="1800" dirty="0">
                <a:solidFill>
                  <a:srgbClr val="434343"/>
                </a:solidFill>
                <a:latin typeface="Montserrat Light"/>
                <a:sym typeface="Montserrat Light"/>
              </a:rPr>
            </a:br>
            <a:endParaRPr lang="en-US" sz="1800" dirty="0">
              <a:solidFill>
                <a:srgbClr val="434343"/>
              </a:solidFill>
              <a:latin typeface="Montserrat Light"/>
              <a:sym typeface="Montserrat Light"/>
            </a:endParaRPr>
          </a:p>
          <a:p>
            <a:pPr marL="457200" indent="-368300">
              <a:spcBef>
                <a:spcPts val="600"/>
              </a:spcBef>
              <a:buClr>
                <a:srgbClr val="FFC800"/>
              </a:buClr>
              <a:buSzPts val="2200"/>
              <a:buFont typeface="Montserrat Light"/>
              <a:buChar char="◂"/>
            </a:pPr>
            <a:r>
              <a:rPr lang="en-US" sz="1800" dirty="0">
                <a:solidFill>
                  <a:srgbClr val="434343"/>
                </a:solidFill>
                <a:latin typeface="Montserrat Light"/>
                <a:sym typeface="Montserrat Light"/>
              </a:rPr>
              <a:t>Incorporate additional metrics into models</a:t>
            </a:r>
            <a:br>
              <a:rPr lang="en-US" sz="1800" dirty="0">
                <a:solidFill>
                  <a:srgbClr val="434343"/>
                </a:solidFill>
                <a:latin typeface="Montserrat Light"/>
                <a:sym typeface="Montserrat Light"/>
              </a:rPr>
            </a:br>
            <a:endParaRPr lang="en-US" sz="1800" dirty="0">
              <a:solidFill>
                <a:srgbClr val="434343"/>
              </a:solidFill>
              <a:latin typeface="Montserrat Light"/>
              <a:sym typeface="Montserrat Light"/>
            </a:endParaRPr>
          </a:p>
          <a:p>
            <a:pPr marL="457200" indent="-368300">
              <a:spcBef>
                <a:spcPts val="600"/>
              </a:spcBef>
              <a:buClr>
                <a:srgbClr val="FFC800"/>
              </a:buClr>
              <a:buSzPts val="2200"/>
              <a:buFont typeface="Montserrat Light"/>
              <a:buChar char="◂"/>
            </a:pPr>
            <a:r>
              <a:rPr lang="en-US" sz="1800" dirty="0">
                <a:solidFill>
                  <a:srgbClr val="434343"/>
                </a:solidFill>
                <a:latin typeface="Montserrat Light"/>
                <a:sym typeface="Montserrat Light"/>
              </a:rPr>
              <a:t>Develop visualizations based on results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3FA42E-713C-814A-9A7F-900999619D32}"/>
              </a:ext>
            </a:extLst>
          </p:cNvPr>
          <p:cNvSpPr/>
          <p:nvPr/>
        </p:nvSpPr>
        <p:spPr>
          <a:xfrm>
            <a:off x="2066793" y="1652998"/>
            <a:ext cx="534861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600"/>
              </a:spcBef>
            </a:pPr>
            <a:r>
              <a:rPr lang="en-US" sz="36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Thank you for watching!</a:t>
            </a:r>
          </a:p>
          <a:p>
            <a:pPr marL="0" lvl="0" indent="0" algn="ctr">
              <a:buNone/>
            </a:pPr>
            <a:br>
              <a:rPr lang="en-US" sz="2000" dirty="0">
                <a:solidFill>
                  <a:schemeClr val="tx1"/>
                </a:solidFill>
                <a:latin typeface="+mj-lt"/>
              </a:rPr>
            </a:br>
            <a:r>
              <a:rPr lang="en-US" sz="20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For questions or comments I can be reached at: dcimilu1@umbc.edu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9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6" name="Google Shape;853;p37">
            <a:extLst>
              <a:ext uri="{FF2B5EF4-FFF2-40B4-BE49-F238E27FC236}">
                <a16:creationId xmlns:a16="http://schemas.microsoft.com/office/drawing/2014/main" id="{865A2ECB-D786-1C45-AC56-D956F3A900D5}"/>
              </a:ext>
            </a:extLst>
          </p:cNvPr>
          <p:cNvSpPr txBox="1">
            <a:spLocks/>
          </p:cNvSpPr>
          <p:nvPr/>
        </p:nvSpPr>
        <p:spPr>
          <a:xfrm>
            <a:off x="435122" y="0"/>
            <a:ext cx="6455700" cy="6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u="sng" dirty="0"/>
              <a:t>References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20F01E-4A16-494D-B2E6-B9003BC208E8}"/>
              </a:ext>
            </a:extLst>
          </p:cNvPr>
          <p:cNvSpPr txBox="1"/>
          <p:nvPr/>
        </p:nvSpPr>
        <p:spPr>
          <a:xfrm>
            <a:off x="540774" y="747252"/>
            <a:ext cx="47883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[1]: </a:t>
            </a:r>
            <a:r>
              <a:rPr lang="en-US" dirty="0" err="1"/>
              <a:t>Alam</a:t>
            </a:r>
            <a:r>
              <a:rPr lang="en-US" dirty="0"/>
              <a:t>, </a:t>
            </a:r>
            <a:r>
              <a:rPr lang="en-US" dirty="0" err="1"/>
              <a:t>Mahbubul</a:t>
            </a:r>
            <a:r>
              <a:rPr lang="en-US" dirty="0"/>
              <a:t>. ”Multivariate time series forecasting”. </a:t>
            </a:r>
            <a:r>
              <a:rPr lang="en-US" i="1" dirty="0"/>
              <a:t>towards data science</a:t>
            </a:r>
            <a:r>
              <a:rPr lang="en-US" dirty="0"/>
              <a:t>. April 2020.</a:t>
            </a:r>
          </a:p>
          <a:p>
            <a:r>
              <a:rPr lang="en-US" dirty="0">
                <a:hlinkClick r:id="rId3"/>
              </a:rPr>
              <a:t>https://towardsdatascience.com/multivariate-time-series-forecasting-653372b3db36</a:t>
            </a:r>
            <a:r>
              <a:rPr lang="en-US" dirty="0"/>
              <a:t>. Accessed October 2020.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art template">
  <a:themeElements>
    <a:clrScheme name="Custom 347">
      <a:dk1>
        <a:srgbClr val="000000"/>
      </a:dk1>
      <a:lt1>
        <a:srgbClr val="FFFFFF"/>
      </a:lt1>
      <a:dk2>
        <a:srgbClr val="8D7C7C"/>
      </a:dk2>
      <a:lt2>
        <a:srgbClr val="ECE9E4"/>
      </a:lt2>
      <a:accent1>
        <a:srgbClr val="BD2A35"/>
      </a:accent1>
      <a:accent2>
        <a:srgbClr val="F64646"/>
      </a:accent2>
      <a:accent3>
        <a:srgbClr val="FFA400"/>
      </a:accent3>
      <a:accent4>
        <a:srgbClr val="FFD488"/>
      </a:accent4>
      <a:accent5>
        <a:srgbClr val="FFC800"/>
      </a:accent5>
      <a:accent6>
        <a:srgbClr val="FFE37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</TotalTime>
  <Words>641</Words>
  <Application>Microsoft Macintosh PowerPoint</Application>
  <PresentationFormat>On-screen Show (16:9)</PresentationFormat>
  <Paragraphs>67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Calibri</vt:lpstr>
      <vt:lpstr>Arial</vt:lpstr>
      <vt:lpstr>Montserrat</vt:lpstr>
      <vt:lpstr>Apple Color Emoji</vt:lpstr>
      <vt:lpstr>Imprint MT Shadow</vt:lpstr>
      <vt:lpstr>Montserrat ExtraBold</vt:lpstr>
      <vt:lpstr>Montserrat Light</vt:lpstr>
      <vt:lpstr>Wart template</vt:lpstr>
      <vt:lpstr> The right time to buy?   Interest Rates and The Housing Market  Delivery 2</vt:lpstr>
      <vt:lpstr>PowerPoint Presentation</vt:lpstr>
      <vt:lpstr>PowerPoint Presentation</vt:lpstr>
      <vt:lpstr>Home Price Data was not stationary</vt:lpstr>
      <vt:lpstr>  Transforming by the 12-month rolling average made the data stationary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The right time to buy?   Interest Rates and The Housing Market  Delivery 2</dc:title>
  <cp:lastModifiedBy>Danny Cimiluca</cp:lastModifiedBy>
  <cp:revision>28</cp:revision>
  <dcterms:modified xsi:type="dcterms:W3CDTF">2020-10-30T03:15:13Z</dcterms:modified>
</cp:coreProperties>
</file>